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44"/>
  </p:notesMasterIdLst>
  <p:sldIdLst>
    <p:sldId id="256" r:id="rId2"/>
    <p:sldId id="259" r:id="rId3"/>
    <p:sldId id="257" r:id="rId4"/>
    <p:sldId id="258" r:id="rId5"/>
    <p:sldId id="298" r:id="rId6"/>
    <p:sldId id="261" r:id="rId7"/>
    <p:sldId id="262" r:id="rId8"/>
    <p:sldId id="263" r:id="rId9"/>
    <p:sldId id="260" r:id="rId10"/>
    <p:sldId id="274" r:id="rId11"/>
    <p:sldId id="272" r:id="rId12"/>
    <p:sldId id="271" r:id="rId13"/>
    <p:sldId id="265" r:id="rId14"/>
    <p:sldId id="300" r:id="rId15"/>
    <p:sldId id="267" r:id="rId16"/>
    <p:sldId id="268" r:id="rId17"/>
    <p:sldId id="270" r:id="rId18"/>
    <p:sldId id="275" r:id="rId19"/>
    <p:sldId id="299" r:id="rId20"/>
    <p:sldId id="301" r:id="rId21"/>
    <p:sldId id="281" r:id="rId22"/>
    <p:sldId id="283" r:id="rId23"/>
    <p:sldId id="284" r:id="rId24"/>
    <p:sldId id="276" r:id="rId25"/>
    <p:sldId id="277" r:id="rId26"/>
    <p:sldId id="278" r:id="rId27"/>
    <p:sldId id="279" r:id="rId28"/>
    <p:sldId id="280" r:id="rId29"/>
    <p:sldId id="285" r:id="rId30"/>
    <p:sldId id="302" r:id="rId31"/>
    <p:sldId id="286" r:id="rId32"/>
    <p:sldId id="287" r:id="rId33"/>
    <p:sldId id="288" r:id="rId34"/>
    <p:sldId id="290" r:id="rId35"/>
    <p:sldId id="294" r:id="rId36"/>
    <p:sldId id="289" r:id="rId37"/>
    <p:sldId id="292" r:id="rId38"/>
    <p:sldId id="291" r:id="rId39"/>
    <p:sldId id="293" r:id="rId40"/>
    <p:sldId id="295" r:id="rId41"/>
    <p:sldId id="296" r:id="rId42"/>
    <p:sldId id="297" r:id="rId4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9949" autoAdjust="0"/>
  </p:normalViewPr>
  <p:slideViewPr>
    <p:cSldViewPr snapToGrid="0" snapToObjects="1">
      <p:cViewPr>
        <p:scale>
          <a:sx n="60" d="100"/>
          <a:sy n="60" d="100"/>
        </p:scale>
        <p:origin x="-1572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ACC45A-269D-1F44-B4EA-6AA9A46367A1}" type="datetimeFigureOut">
              <a:rPr lang="en-US" smtClean="0"/>
              <a:t>1/18/2017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30042F-0399-AF47-9DA0-B16345FC2E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26893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Purposes</a:t>
            </a:r>
            <a:r>
              <a:rPr lang="en-US" baseline="0" dirty="0" smtClean="0"/>
              <a:t> of this discussion:</a:t>
            </a:r>
          </a:p>
          <a:p>
            <a:r>
              <a:rPr lang="en-US" baseline="0" dirty="0" smtClean="0"/>
              <a:t>	ship = metal hull</a:t>
            </a:r>
          </a:p>
          <a:p>
            <a:r>
              <a:rPr lang="en-US" baseline="0" dirty="0" smtClean="0"/>
              <a:t>	boat = fiberglass hull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30042F-0399-AF47-9DA0-B16345FC2E5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8769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Welding – joining 2</a:t>
            </a:r>
            <a:r>
              <a:rPr lang="en-US" baseline="0" dirty="0" smtClean="0"/>
              <a:t> pieces of metal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30042F-0399-AF47-9DA0-B16345FC2E51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9071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Welding – joining </a:t>
            </a:r>
            <a:r>
              <a:rPr lang="en-US" smtClean="0"/>
              <a:t>2</a:t>
            </a:r>
            <a:r>
              <a:rPr lang="en-US" baseline="0" smtClean="0"/>
              <a:t> pieces of metal </a:t>
            </a:r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30042F-0399-AF47-9DA0-B16345FC2E51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9071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Welding – joining </a:t>
            </a:r>
            <a:r>
              <a:rPr lang="en-US" smtClean="0"/>
              <a:t>2</a:t>
            </a:r>
            <a:r>
              <a:rPr lang="en-US" baseline="0" smtClean="0"/>
              <a:t> pieces of metal </a:t>
            </a:r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30042F-0399-AF47-9DA0-B16345FC2E51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90711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Welding – joining </a:t>
            </a:r>
            <a:r>
              <a:rPr lang="en-US" smtClean="0"/>
              <a:t>2</a:t>
            </a:r>
            <a:r>
              <a:rPr lang="en-US" baseline="0" smtClean="0"/>
              <a:t> pieces of metal </a:t>
            </a:r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30042F-0399-AF47-9DA0-B16345FC2E51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90711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Welding – joining </a:t>
            </a:r>
            <a:r>
              <a:rPr lang="en-US" smtClean="0"/>
              <a:t>2</a:t>
            </a:r>
            <a:r>
              <a:rPr lang="en-US" baseline="0" smtClean="0"/>
              <a:t> pieces of metal </a:t>
            </a:r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30042F-0399-AF47-9DA0-B16345FC2E51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90711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Welding – joining </a:t>
            </a:r>
            <a:r>
              <a:rPr lang="en-US" smtClean="0"/>
              <a:t>2</a:t>
            </a:r>
            <a:r>
              <a:rPr lang="en-US" baseline="0" smtClean="0"/>
              <a:t> pieces of metal </a:t>
            </a:r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30042F-0399-AF47-9DA0-B16345FC2E51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90711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Welding – joining </a:t>
            </a:r>
            <a:r>
              <a:rPr lang="en-US" smtClean="0"/>
              <a:t>2</a:t>
            </a:r>
            <a:r>
              <a:rPr lang="en-US" baseline="0" smtClean="0"/>
              <a:t> pieces of metal </a:t>
            </a:r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30042F-0399-AF47-9DA0-B16345FC2E51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90711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Fiberglass or glass-reinforced plastic</a:t>
            </a:r>
          </a:p>
          <a:p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30042F-0399-AF47-9DA0-B16345FC2E51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90711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Fiberglass or glass-reinforced plastic</a:t>
            </a:r>
          </a:p>
          <a:p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30042F-0399-AF47-9DA0-B16345FC2E51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90711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Fiberglass or glass-reinforced plastic</a:t>
            </a:r>
          </a:p>
          <a:p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30042F-0399-AF47-9DA0-B16345FC2E51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9071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250 offshore platforms</a:t>
            </a:r>
            <a:r>
              <a:rPr lang="en-US" baseline="0" dirty="0" smtClean="0"/>
              <a:t> operating in the Gulf of Thailand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30042F-0399-AF47-9DA0-B16345FC2E5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9137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Bangladesh</a:t>
            </a:r>
          </a:p>
          <a:p>
            <a:endParaRPr lang="en-US" dirty="0" smtClean="0"/>
          </a:p>
          <a:p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30042F-0399-AF47-9DA0-B16345FC2E51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90711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India</a:t>
            </a:r>
          </a:p>
          <a:p>
            <a:endParaRPr lang="en-US" dirty="0" smtClean="0"/>
          </a:p>
          <a:p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30042F-0399-AF47-9DA0-B16345FC2E51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90711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Fiberglass or glass-reinforced plastic</a:t>
            </a:r>
          </a:p>
          <a:p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30042F-0399-AF47-9DA0-B16345FC2E51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90711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Fiberglass or glass-reinforced plastic</a:t>
            </a:r>
          </a:p>
          <a:p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30042F-0399-AF47-9DA0-B16345FC2E51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90711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Bangladesh</a:t>
            </a:r>
          </a:p>
          <a:p>
            <a:endParaRPr lang="en-US" dirty="0" smtClean="0"/>
          </a:p>
          <a:p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30042F-0399-AF47-9DA0-B16345FC2E51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90711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Bangladesh</a:t>
            </a:r>
          </a:p>
          <a:p>
            <a:endParaRPr lang="en-US" dirty="0" smtClean="0"/>
          </a:p>
          <a:p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30042F-0399-AF47-9DA0-B16345FC2E51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90711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Bangladesh</a:t>
            </a:r>
          </a:p>
          <a:p>
            <a:endParaRPr lang="en-US" dirty="0" smtClean="0"/>
          </a:p>
          <a:p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30042F-0399-AF47-9DA0-B16345FC2E51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90711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Bangladesh</a:t>
            </a:r>
          </a:p>
          <a:p>
            <a:endParaRPr lang="en-US" dirty="0" smtClean="0"/>
          </a:p>
          <a:p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30042F-0399-AF47-9DA0-B16345FC2E51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9071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Blasting –</a:t>
            </a:r>
            <a:r>
              <a:rPr lang="en-US" baseline="0" dirty="0" smtClean="0"/>
              <a:t> Sand, metal filings, copper slag, steel grit or shot.  </a:t>
            </a:r>
          </a:p>
          <a:p>
            <a:r>
              <a:rPr lang="en-US" dirty="0" smtClean="0"/>
              <a:t>Solvents</a:t>
            </a:r>
            <a:r>
              <a:rPr lang="en-US" baseline="0" dirty="0" smtClean="0"/>
              <a:t> – acute inebriation, lightheadedness;  chronic neurologic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30042F-0399-AF47-9DA0-B16345FC2E5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9071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Blasting –</a:t>
            </a:r>
            <a:r>
              <a:rPr lang="en-US" baseline="0" dirty="0" smtClean="0"/>
              <a:t> Sand, metal filings, copper slag, steel grit or shot. 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30042F-0399-AF47-9DA0-B16345FC2E5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9071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Annual </a:t>
            </a:r>
            <a:r>
              <a:rPr lang="en-US" dirty="0" err="1" smtClean="0"/>
              <a:t>CXR</a:t>
            </a:r>
            <a:r>
              <a:rPr lang="en-US" dirty="0" smtClean="0"/>
              <a:t>, </a:t>
            </a:r>
            <a:r>
              <a:rPr lang="en-US" dirty="0" err="1" smtClean="0"/>
              <a:t>PFTs</a:t>
            </a:r>
            <a:r>
              <a:rPr lang="en-US" dirty="0" smtClean="0"/>
              <a:t>, and medical examination</a:t>
            </a:r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30042F-0399-AF47-9DA0-B16345FC2E5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9071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Blasting –</a:t>
            </a:r>
            <a:r>
              <a:rPr lang="en-US" baseline="0" dirty="0" smtClean="0"/>
              <a:t> Sand, metal filings, copper slag, steel grit or shot. 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30042F-0399-AF47-9DA0-B16345FC2E51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9071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Welding – joining </a:t>
            </a:r>
            <a:r>
              <a:rPr lang="en-US" smtClean="0"/>
              <a:t>2</a:t>
            </a:r>
            <a:r>
              <a:rPr lang="en-US" baseline="0" smtClean="0"/>
              <a:t> pieces of metal </a:t>
            </a:r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30042F-0399-AF47-9DA0-B16345FC2E51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9071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Monitoring</a:t>
            </a:r>
            <a:r>
              <a:rPr lang="en-US" baseline="0" dirty="0" smtClean="0"/>
              <a:t> – annual exam, </a:t>
            </a:r>
            <a:r>
              <a:rPr lang="en-US" baseline="0" dirty="0" err="1" smtClean="0"/>
              <a:t>CXR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PFTs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PPD</a:t>
            </a:r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30042F-0399-AF47-9DA0-B16345FC2E51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9071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Welding – joining </a:t>
            </a:r>
            <a:r>
              <a:rPr lang="en-US" smtClean="0"/>
              <a:t>2</a:t>
            </a:r>
            <a:r>
              <a:rPr lang="en-US" baseline="0" smtClean="0"/>
              <a:t> pieces of metal </a:t>
            </a:r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30042F-0399-AF47-9DA0-B16345FC2E51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9071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EB22D-EB48-7E4E-BDB0-C1882783FF31}" type="datetimeFigureOut">
              <a:rPr lang="en-US" smtClean="0"/>
              <a:t>1/18/2017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DECDE-49A6-BF43-9F9F-9CF116F9C4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0199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EB22D-EB48-7E4E-BDB0-C1882783FF31}" type="datetimeFigureOut">
              <a:rPr lang="en-US" smtClean="0"/>
              <a:t>1/18/2017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DECDE-49A6-BF43-9F9F-9CF116F9C4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4982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EB22D-EB48-7E4E-BDB0-C1882783FF31}" type="datetimeFigureOut">
              <a:rPr lang="en-US" smtClean="0"/>
              <a:t>1/18/2017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DECDE-49A6-BF43-9F9F-9CF116F9C4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9412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EB22D-EB48-7E4E-BDB0-C1882783FF31}" type="datetimeFigureOut">
              <a:rPr lang="en-US" smtClean="0"/>
              <a:t>1/18/2017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DECDE-49A6-BF43-9F9F-9CF116F9C4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9333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EB22D-EB48-7E4E-BDB0-C1882783FF31}" type="datetimeFigureOut">
              <a:rPr lang="en-US" smtClean="0"/>
              <a:t>1/18/2017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DECDE-49A6-BF43-9F9F-9CF116F9C4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9526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EB22D-EB48-7E4E-BDB0-C1882783FF31}" type="datetimeFigureOut">
              <a:rPr lang="en-US" smtClean="0"/>
              <a:t>1/18/2017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DECDE-49A6-BF43-9F9F-9CF116F9C4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301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EB22D-EB48-7E4E-BDB0-C1882783FF31}" type="datetimeFigureOut">
              <a:rPr lang="en-US" smtClean="0"/>
              <a:t>1/18/2017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DECDE-49A6-BF43-9F9F-9CF116F9C4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9409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EB22D-EB48-7E4E-BDB0-C1882783FF31}" type="datetimeFigureOut">
              <a:rPr lang="en-US" smtClean="0"/>
              <a:t>1/18/2017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DECDE-49A6-BF43-9F9F-9CF116F9C4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0677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EB22D-EB48-7E4E-BDB0-C1882783FF31}" type="datetimeFigureOut">
              <a:rPr lang="en-US" smtClean="0"/>
              <a:t>1/18/2017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DECDE-49A6-BF43-9F9F-9CF116F9C4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128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EB22D-EB48-7E4E-BDB0-C1882783FF31}" type="datetimeFigureOut">
              <a:rPr lang="en-US" smtClean="0"/>
              <a:t>1/18/2017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DECDE-49A6-BF43-9F9F-9CF116F9C4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1161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EB22D-EB48-7E4E-BDB0-C1882783FF31}" type="datetimeFigureOut">
              <a:rPr lang="en-US" smtClean="0"/>
              <a:t>1/18/2017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DECDE-49A6-BF43-9F9F-9CF116F9C4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574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0EB22D-EB48-7E4E-BDB0-C1882783FF31}" type="datetimeFigureOut">
              <a:rPr lang="en-US" smtClean="0"/>
              <a:t>1/18/2017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CDECDE-49A6-BF43-9F9F-9CF116F9C4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7112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09333"/>
            <a:ext cx="7772400" cy="2291117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Ship- and boat-building industries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Rob Hendrickson, MD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2914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Process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10" name="Content Placeholder 9" descr="shp03fe.gif"/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0" r="14603"/>
          <a:stretch/>
        </p:blipFill>
        <p:spPr>
          <a:xfrm>
            <a:off x="0" y="1795016"/>
            <a:ext cx="4422782" cy="3708386"/>
          </a:xfrm>
        </p:spPr>
      </p:pic>
      <p:pic>
        <p:nvPicPr>
          <p:cNvPr id="11" name="Content Placeholder 10" descr="shp04fe.gif"/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8" r="19601"/>
          <a:stretch/>
        </p:blipFill>
        <p:spPr>
          <a:xfrm>
            <a:off x="4593755" y="1795016"/>
            <a:ext cx="3965620" cy="3708386"/>
          </a:xfrm>
        </p:spPr>
      </p:pic>
    </p:spTree>
    <p:extLst>
      <p:ext uri="{BB962C8B-B14F-4D97-AF65-F5344CB8AC3E}">
        <p14:creationId xmlns:p14="http://schemas.microsoft.com/office/powerpoint/2010/main" val="2427932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Process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5" name="Content Placeholder 4" descr="shp05fe.gif"/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3" r="1271"/>
          <a:stretch/>
        </p:blipFill>
        <p:spPr>
          <a:xfrm>
            <a:off x="916106" y="1417638"/>
            <a:ext cx="7266171" cy="5191355"/>
          </a:xfrm>
        </p:spPr>
      </p:pic>
    </p:spTree>
    <p:extLst>
      <p:ext uri="{BB962C8B-B14F-4D97-AF65-F5344CB8AC3E}">
        <p14:creationId xmlns:p14="http://schemas.microsoft.com/office/powerpoint/2010/main" val="1829667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Process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rcRect t="13411" b="13411"/>
          <a:stretch>
            <a:fillRect/>
          </a:stretch>
        </p:blipFill>
        <p:spPr>
          <a:xfrm>
            <a:off x="1878904" y="2416498"/>
            <a:ext cx="5993704" cy="3296306"/>
          </a:xfrm>
        </p:spPr>
      </p:pic>
    </p:spTree>
    <p:extLst>
      <p:ext uri="{BB962C8B-B14F-4D97-AF65-F5344CB8AC3E}">
        <p14:creationId xmlns:p14="http://schemas.microsoft.com/office/powerpoint/2010/main" val="3119945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Process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rcRect t="13411" b="13411"/>
          <a:stretch>
            <a:fillRect/>
          </a:stretch>
        </p:blipFill>
        <p:spPr>
          <a:xfrm>
            <a:off x="457200" y="1600200"/>
            <a:ext cx="8229600" cy="4525963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000" y="698500"/>
            <a:ext cx="8890000" cy="546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285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Process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4" t="6990" r="16219" b="16071"/>
          <a:stretch/>
        </p:blipFill>
        <p:spPr bwMode="auto">
          <a:xfrm>
            <a:off x="459300" y="1417638"/>
            <a:ext cx="8227499" cy="479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05469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Process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4" name="Content Placeholder 3" descr="Final-block-2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3" b="8753"/>
          <a:stretch/>
        </p:blipFill>
        <p:spPr>
          <a:xfrm>
            <a:off x="457200" y="1417638"/>
            <a:ext cx="8229600" cy="4974755"/>
          </a:xfrm>
        </p:spPr>
      </p:pic>
    </p:spTree>
    <p:extLst>
      <p:ext uri="{BB962C8B-B14F-4D97-AF65-F5344CB8AC3E}">
        <p14:creationId xmlns:p14="http://schemas.microsoft.com/office/powerpoint/2010/main" val="3924901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Process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Some example jobs:</a:t>
            </a:r>
          </a:p>
          <a:p>
            <a:pPr lvl="1"/>
            <a:r>
              <a:rPr lang="en-US" dirty="0" smtClean="0"/>
              <a:t>Small parts production / paint removal</a:t>
            </a:r>
          </a:p>
          <a:p>
            <a:pPr lvl="1"/>
            <a:r>
              <a:rPr lang="en-US" dirty="0" smtClean="0"/>
              <a:t>Welders</a:t>
            </a:r>
          </a:p>
          <a:p>
            <a:pPr lvl="1"/>
            <a:r>
              <a:rPr lang="en-US" dirty="0" smtClean="0"/>
              <a:t>Machining</a:t>
            </a:r>
          </a:p>
          <a:p>
            <a:pPr lvl="1"/>
            <a:r>
              <a:rPr lang="en-US" dirty="0" smtClean="0"/>
              <a:t>Painters</a:t>
            </a:r>
          </a:p>
          <a:p>
            <a:pPr lvl="1"/>
            <a:r>
              <a:rPr lang="en-US" dirty="0" smtClean="0"/>
              <a:t>Electricians</a:t>
            </a:r>
          </a:p>
          <a:p>
            <a:pPr lvl="1"/>
            <a:r>
              <a:rPr lang="en-US" dirty="0" smtClean="0"/>
              <a:t>Pipefitters</a:t>
            </a:r>
          </a:p>
          <a:p>
            <a:pPr lvl="1"/>
            <a:r>
              <a:rPr lang="en-US" dirty="0" err="1" smtClean="0"/>
              <a:t>Laggers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0249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Process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1600200"/>
            <a:ext cx="5275790" cy="4525963"/>
          </a:xfrm>
        </p:spPr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P</a:t>
            </a:r>
            <a:r>
              <a:rPr lang="en-US" dirty="0" smtClean="0">
                <a:solidFill>
                  <a:srgbClr val="FFFF00"/>
                </a:solidFill>
              </a:rPr>
              <a:t>aint removal/Steel prep</a:t>
            </a:r>
          </a:p>
          <a:p>
            <a:pPr lvl="1"/>
            <a:r>
              <a:rPr lang="en-US" dirty="0" smtClean="0">
                <a:solidFill>
                  <a:srgbClr val="FFFFFF"/>
                </a:solidFill>
              </a:rPr>
              <a:t>Solvents / degreasers</a:t>
            </a:r>
          </a:p>
          <a:p>
            <a:pPr lvl="1"/>
            <a:r>
              <a:rPr lang="en-US" dirty="0" smtClean="0">
                <a:solidFill>
                  <a:srgbClr val="FFFFFF"/>
                </a:solidFill>
              </a:rPr>
              <a:t>Pickling(rust protection) – dip tanks of heated caustic soda, alkali rinse (pH 8-13), heated sulfuric acid, phosphoric acid</a:t>
            </a:r>
          </a:p>
          <a:p>
            <a:pPr lvl="1"/>
            <a:r>
              <a:rPr lang="en-US" dirty="0">
                <a:solidFill>
                  <a:srgbClr val="FFFFFF"/>
                </a:solidFill>
              </a:rPr>
              <a:t>Blasting </a:t>
            </a:r>
            <a:endParaRPr lang="en-US" dirty="0" smtClean="0">
              <a:solidFill>
                <a:srgbClr val="FFFFFF"/>
              </a:solidFill>
            </a:endParaRPr>
          </a:p>
          <a:p>
            <a:pPr lvl="2"/>
            <a:r>
              <a:rPr lang="en-US" b="1" dirty="0" smtClean="0">
                <a:solidFill>
                  <a:srgbClr val="FFFFFF"/>
                </a:solidFill>
              </a:rPr>
              <a:t>Metal filings, copper slag, steel grit or shot, or sand (silica).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9902" y="-1"/>
            <a:ext cx="3513575" cy="2635181"/>
          </a:xfrm>
          <a:prstGeom prst="rect">
            <a:avLst/>
          </a:prstGeom>
        </p:spPr>
      </p:pic>
      <p:pic>
        <p:nvPicPr>
          <p:cNvPr id="6" name="Content Placeholder 3" descr="shp07fe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" r="1178"/>
          <a:stretch>
            <a:fillRect/>
          </a:stretch>
        </p:blipFill>
        <p:spPr>
          <a:xfrm>
            <a:off x="5715548" y="2662678"/>
            <a:ext cx="3428452" cy="3842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477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Simple Silicosis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1600200"/>
            <a:ext cx="5530240" cy="4913334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Crystalline silica 0.5-3 micrometers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Ingested by macrophages</a:t>
            </a:r>
          </a:p>
          <a:p>
            <a:pPr lvl="1"/>
            <a:r>
              <a:rPr lang="en-US" dirty="0" smtClean="0">
                <a:solidFill>
                  <a:srgbClr val="FFFFFF"/>
                </a:solidFill>
              </a:rPr>
              <a:t>-&gt; inflammatory mediators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CXR nodular opacities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Pulmonary testing: </a:t>
            </a:r>
          </a:p>
          <a:p>
            <a:pPr lvl="1"/>
            <a:r>
              <a:rPr lang="en-US" dirty="0" smtClean="0">
                <a:solidFill>
                  <a:srgbClr val="FFFFFF"/>
                </a:solidFill>
              </a:rPr>
              <a:t>Restrictive pattern</a:t>
            </a:r>
          </a:p>
          <a:p>
            <a:pPr lvl="2"/>
            <a:r>
              <a:rPr lang="en-US" dirty="0" smtClean="0">
                <a:solidFill>
                  <a:srgbClr val="FFFFFF"/>
                </a:solidFill>
              </a:rPr>
              <a:t>Decreased FEV1, FVC, TLC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7384" y="1903956"/>
            <a:ext cx="3766616" cy="3373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055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Simple Silicosis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757" y="-128976"/>
            <a:ext cx="8662492" cy="7757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302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Objectives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Industry</a:t>
            </a:r>
          </a:p>
          <a:p>
            <a:r>
              <a:rPr lang="en-US" dirty="0" smtClean="0"/>
              <a:t>Process, jobs, and toxicity associated with:</a:t>
            </a:r>
          </a:p>
          <a:p>
            <a:pPr lvl="1"/>
            <a:r>
              <a:rPr lang="en-US" dirty="0" smtClean="0"/>
              <a:t>Shipbuilding</a:t>
            </a:r>
          </a:p>
          <a:p>
            <a:pPr lvl="1"/>
            <a:r>
              <a:rPr lang="en-US" dirty="0" smtClean="0"/>
              <a:t>Boatbuilding</a:t>
            </a:r>
            <a:endParaRPr lang="en-US" dirty="0"/>
          </a:p>
          <a:p>
            <a:pPr lvl="1"/>
            <a:r>
              <a:rPr lang="en-US" dirty="0" smtClean="0"/>
              <a:t>Ship breaking</a:t>
            </a:r>
          </a:p>
        </p:txBody>
      </p:sp>
    </p:spTree>
    <p:extLst>
      <p:ext uri="{BB962C8B-B14F-4D97-AF65-F5344CB8AC3E}">
        <p14:creationId xmlns:p14="http://schemas.microsoft.com/office/powerpoint/2010/main" val="3730941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Silicosis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1600200"/>
            <a:ext cx="5091829" cy="4913334"/>
          </a:xfrm>
        </p:spPr>
        <p:txBody>
          <a:bodyPr>
            <a:normAutofit lnSpcReduction="10000"/>
          </a:bodyPr>
          <a:lstStyle/>
          <a:p>
            <a:r>
              <a:rPr lang="en-US" dirty="0" smtClean="0">
                <a:solidFill>
                  <a:srgbClr val="FFC000"/>
                </a:solidFill>
              </a:rPr>
              <a:t>Chronic simple silicosis</a:t>
            </a:r>
          </a:p>
          <a:p>
            <a:pPr lvl="1"/>
            <a:r>
              <a:rPr lang="en-US" dirty="0" smtClean="0">
                <a:solidFill>
                  <a:srgbClr val="FFFFFF"/>
                </a:solidFill>
              </a:rPr>
              <a:t>&gt;10 years; &lt;</a:t>
            </a:r>
            <a:r>
              <a:rPr lang="en-US" dirty="0" err="1" smtClean="0">
                <a:solidFill>
                  <a:srgbClr val="FFFFFF"/>
                </a:solidFill>
              </a:rPr>
              <a:t>1cm</a:t>
            </a:r>
            <a:r>
              <a:rPr lang="en-US" dirty="0" smtClean="0">
                <a:solidFill>
                  <a:srgbClr val="FFFFFF"/>
                </a:solidFill>
              </a:rPr>
              <a:t> nodules</a:t>
            </a:r>
          </a:p>
          <a:p>
            <a:r>
              <a:rPr lang="en-US" dirty="0" smtClean="0">
                <a:solidFill>
                  <a:srgbClr val="FFC000"/>
                </a:solidFill>
              </a:rPr>
              <a:t>Accelerated silicosis</a:t>
            </a:r>
          </a:p>
          <a:p>
            <a:pPr lvl="1"/>
            <a:r>
              <a:rPr lang="en-US" dirty="0" smtClean="0">
                <a:solidFill>
                  <a:srgbClr val="FFFFFF"/>
                </a:solidFill>
              </a:rPr>
              <a:t>5-10 years; progress rapidly</a:t>
            </a:r>
          </a:p>
          <a:p>
            <a:r>
              <a:rPr lang="en-US" dirty="0" smtClean="0">
                <a:solidFill>
                  <a:srgbClr val="FFC000"/>
                </a:solidFill>
              </a:rPr>
              <a:t>Complicated silicosis</a:t>
            </a:r>
          </a:p>
          <a:p>
            <a:pPr lvl="1"/>
            <a:r>
              <a:rPr lang="en-US" dirty="0" smtClean="0">
                <a:solidFill>
                  <a:srgbClr val="FFFF00"/>
                </a:solidFill>
              </a:rPr>
              <a:t>Progressive massive fibrosis</a:t>
            </a:r>
            <a:r>
              <a:rPr lang="en-US" dirty="0" smtClean="0">
                <a:solidFill>
                  <a:srgbClr val="FFFFFF"/>
                </a:solidFill>
              </a:rPr>
              <a:t>; &gt;</a:t>
            </a:r>
            <a:r>
              <a:rPr lang="en-US" dirty="0" err="1" smtClean="0">
                <a:solidFill>
                  <a:srgbClr val="FFFFFF"/>
                </a:solidFill>
              </a:rPr>
              <a:t>1cm</a:t>
            </a:r>
            <a:r>
              <a:rPr lang="en-US" dirty="0" smtClean="0">
                <a:solidFill>
                  <a:srgbClr val="FFFFFF"/>
                </a:solidFill>
              </a:rPr>
              <a:t> nodules</a:t>
            </a:r>
          </a:p>
          <a:p>
            <a:r>
              <a:rPr lang="en-US" dirty="0" smtClean="0">
                <a:solidFill>
                  <a:srgbClr val="FFC000"/>
                </a:solidFill>
              </a:rPr>
              <a:t>Acute</a:t>
            </a:r>
          </a:p>
          <a:p>
            <a:pPr lvl="1"/>
            <a:r>
              <a:rPr lang="en-US" dirty="0" smtClean="0">
                <a:solidFill>
                  <a:srgbClr val="FFFFFF"/>
                </a:solidFill>
              </a:rPr>
              <a:t>Weeks-</a:t>
            </a:r>
            <a:r>
              <a:rPr lang="en-US" dirty="0" err="1" smtClean="0">
                <a:solidFill>
                  <a:srgbClr val="FFFFFF"/>
                </a:solidFill>
              </a:rPr>
              <a:t>5years</a:t>
            </a:r>
            <a:r>
              <a:rPr lang="en-US" dirty="0" smtClean="0">
                <a:solidFill>
                  <a:srgbClr val="FFFFFF"/>
                </a:solidFill>
              </a:rPr>
              <a:t>; ground-glass; alveolar silica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540" y="1104487"/>
            <a:ext cx="3428460" cy="3070212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29" t="9042" r="9864" b="5479"/>
          <a:stretch/>
        </p:blipFill>
        <p:spPr bwMode="auto">
          <a:xfrm>
            <a:off x="5549030" y="3987776"/>
            <a:ext cx="3369502" cy="27762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24300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Process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1600200"/>
            <a:ext cx="4089747" cy="4525963"/>
          </a:xfrm>
        </p:spPr>
        <p:txBody>
          <a:bodyPr/>
          <a:lstStyle/>
          <a:p>
            <a:r>
              <a:rPr lang="en-US" dirty="0" err="1" smtClean="0">
                <a:solidFill>
                  <a:srgbClr val="FFFF00"/>
                </a:solidFill>
              </a:rPr>
              <a:t>Laggers</a:t>
            </a:r>
            <a:endParaRPr lang="en-US" dirty="0" smtClean="0">
              <a:solidFill>
                <a:srgbClr val="FFFF00"/>
              </a:solidFill>
            </a:endParaRPr>
          </a:p>
          <a:p>
            <a:pPr lvl="1"/>
            <a:r>
              <a:rPr lang="en-US" dirty="0" smtClean="0">
                <a:solidFill>
                  <a:srgbClr val="FFFFFF"/>
                </a:solidFill>
              </a:rPr>
              <a:t>Apply asbestos / MMFs to pipes and surfaces</a:t>
            </a:r>
          </a:p>
        </p:txBody>
      </p:sp>
      <p:pic>
        <p:nvPicPr>
          <p:cNvPr id="4" name="Picture 3" descr="4261623193_a31ee7181f_b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4988" y="1417638"/>
            <a:ext cx="3989953" cy="5440362"/>
          </a:xfrm>
          <a:prstGeom prst="rect">
            <a:avLst/>
          </a:prstGeom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403" y="3845198"/>
            <a:ext cx="2981978" cy="266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50820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Asbestos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5" name="Content Placeholder 4" descr="6b765cac7f64a5107b54df2e031e12_gallery.jpg"/>
          <p:cNvPicPr>
            <a:picLocks noGrp="1" noChangeAspect="1"/>
          </p:cNvPicPr>
          <p:nvPr>
            <p:ph sz="half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5" r="5079"/>
          <a:stretch/>
        </p:blipFill>
        <p:spPr>
          <a:xfrm>
            <a:off x="4910286" y="1994191"/>
            <a:ext cx="4056076" cy="3949410"/>
          </a:xfrm>
        </p:spPr>
      </p:pic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249261" y="1417638"/>
            <a:ext cx="4786202" cy="4795271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Replaced by MMFs in 1975 in US</a:t>
            </a:r>
          </a:p>
          <a:p>
            <a:r>
              <a:rPr lang="en-US" dirty="0" smtClean="0"/>
              <a:t>Asbestosis – </a:t>
            </a:r>
            <a:r>
              <a:rPr lang="en-US" dirty="0" smtClean="0">
                <a:solidFill>
                  <a:srgbClr val="FFC000"/>
                </a:solidFill>
              </a:rPr>
              <a:t>diffuse interstitial fibrosis</a:t>
            </a:r>
          </a:p>
          <a:p>
            <a:pPr lvl="1"/>
            <a:r>
              <a:rPr lang="en-US" dirty="0" smtClean="0"/>
              <a:t>Dose response</a:t>
            </a:r>
          </a:p>
          <a:p>
            <a:pPr lvl="1"/>
            <a:r>
              <a:rPr lang="en-US" dirty="0" smtClean="0"/>
              <a:t>Latency of 20-40 years</a:t>
            </a:r>
          </a:p>
          <a:p>
            <a:pPr lvl="1"/>
            <a:r>
              <a:rPr lang="en-US" dirty="0" smtClean="0"/>
              <a:t>More frequent in smokers</a:t>
            </a:r>
          </a:p>
          <a:p>
            <a:pPr lvl="1"/>
            <a:r>
              <a:rPr lang="en-US" dirty="0" smtClean="0"/>
              <a:t>“frustrated macrophage” theory </a:t>
            </a:r>
          </a:p>
          <a:p>
            <a:pPr lvl="1"/>
            <a:r>
              <a:rPr lang="en-US" dirty="0" smtClean="0"/>
              <a:t>PFTs – restrictive lung disease, decreased diffusion</a:t>
            </a:r>
          </a:p>
          <a:p>
            <a:pPr lvl="1"/>
            <a:r>
              <a:rPr lang="en-US" dirty="0" smtClean="0"/>
              <a:t>Cancer – lung cancer, mesothelioma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4686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MMMFs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249261" y="1417639"/>
            <a:ext cx="4664730" cy="4529962"/>
          </a:xfrm>
        </p:spPr>
        <p:txBody>
          <a:bodyPr>
            <a:normAutofit/>
          </a:bodyPr>
          <a:lstStyle/>
          <a:p>
            <a:r>
              <a:rPr lang="en-US" dirty="0" smtClean="0"/>
              <a:t>Man made mineral fibers</a:t>
            </a:r>
          </a:p>
          <a:p>
            <a:pPr lvl="1"/>
            <a:r>
              <a:rPr lang="en-US" dirty="0" smtClean="0"/>
              <a:t>Skin/respiratory irritant</a:t>
            </a:r>
          </a:p>
          <a:p>
            <a:pPr lvl="1"/>
            <a:r>
              <a:rPr lang="en-US" dirty="0" smtClean="0"/>
              <a:t>Chronic bronchitis</a:t>
            </a:r>
          </a:p>
          <a:p>
            <a:pPr lvl="1"/>
            <a:r>
              <a:rPr lang="en-US" dirty="0" smtClean="0"/>
              <a:t>Elevated risk of small CXR opacities</a:t>
            </a:r>
          </a:p>
          <a:p>
            <a:pPr lvl="1"/>
            <a:r>
              <a:rPr lang="en-US" dirty="0" smtClean="0"/>
              <a:t>No clear risk with cancer </a:t>
            </a:r>
            <a:endParaRPr lang="en-US" dirty="0"/>
          </a:p>
        </p:txBody>
      </p:sp>
      <p:pic>
        <p:nvPicPr>
          <p:cNvPr id="4" name="Content Placeholder 3" descr="7152870569_08ecdde4bf_z.jpg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33" r="20233"/>
          <a:stretch>
            <a:fillRect/>
          </a:stretch>
        </p:blipFill>
        <p:spPr>
          <a:xfrm>
            <a:off x="4913991" y="1600200"/>
            <a:ext cx="4038600" cy="4525963"/>
          </a:xfrm>
        </p:spPr>
      </p:pic>
    </p:spTree>
    <p:extLst>
      <p:ext uri="{BB962C8B-B14F-4D97-AF65-F5344CB8AC3E}">
        <p14:creationId xmlns:p14="http://schemas.microsoft.com/office/powerpoint/2010/main" val="4020517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Process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1600200"/>
            <a:ext cx="8005784" cy="4525963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Welders</a:t>
            </a:r>
          </a:p>
          <a:p>
            <a:pPr lvl="1"/>
            <a:r>
              <a:rPr lang="en-US" dirty="0" smtClean="0">
                <a:solidFill>
                  <a:srgbClr val="FFFFFF"/>
                </a:solidFill>
              </a:rPr>
              <a:t>Enclosed spaces, poor ventilation</a:t>
            </a:r>
          </a:p>
          <a:p>
            <a:pPr lvl="1"/>
            <a:r>
              <a:rPr lang="en-US" dirty="0" smtClean="0">
                <a:solidFill>
                  <a:srgbClr val="FFFFFF"/>
                </a:solidFill>
              </a:rPr>
              <a:t>CO, ozone, NO2</a:t>
            </a:r>
          </a:p>
          <a:p>
            <a:pPr lvl="1"/>
            <a:r>
              <a:rPr lang="en-US" dirty="0">
                <a:solidFill>
                  <a:srgbClr val="FFFFFF"/>
                </a:solidFill>
              </a:rPr>
              <a:t>M</a:t>
            </a:r>
            <a:r>
              <a:rPr lang="en-US" dirty="0" smtClean="0">
                <a:solidFill>
                  <a:srgbClr val="FFFFFF"/>
                </a:solidFill>
              </a:rPr>
              <a:t>etals (iron, lead, arsenic, manganese, zinc, nickel, chromium, cobalt, copper)</a:t>
            </a:r>
          </a:p>
          <a:p>
            <a:pPr lvl="2"/>
            <a:r>
              <a:rPr lang="en-US" dirty="0" smtClean="0">
                <a:solidFill>
                  <a:srgbClr val="FFFFFF"/>
                </a:solidFill>
              </a:rPr>
              <a:t>Leaded paint (military vessels)</a:t>
            </a:r>
          </a:p>
          <a:p>
            <a:pPr lvl="1"/>
            <a:r>
              <a:rPr lang="en-US" dirty="0" smtClean="0">
                <a:solidFill>
                  <a:srgbClr val="FFFFFF"/>
                </a:solidFill>
              </a:rPr>
              <a:t>Chemicals released from metal surface: solvents, phosgene, fluoropolymers, degreasers, fuels</a:t>
            </a:r>
          </a:p>
        </p:txBody>
      </p:sp>
    </p:spTree>
    <p:extLst>
      <p:ext uri="{BB962C8B-B14F-4D97-AF65-F5344CB8AC3E}">
        <p14:creationId xmlns:p14="http://schemas.microsoft.com/office/powerpoint/2010/main" val="3868539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Process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1600200"/>
            <a:ext cx="8005784" cy="4525963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Machining</a:t>
            </a:r>
          </a:p>
          <a:p>
            <a:pPr lvl="1"/>
            <a:r>
              <a:rPr lang="en-US" dirty="0" smtClean="0">
                <a:solidFill>
                  <a:srgbClr val="FFFFFF"/>
                </a:solidFill>
              </a:rPr>
              <a:t>Drilling, grinding, and milling</a:t>
            </a:r>
          </a:p>
          <a:p>
            <a:pPr lvl="1"/>
            <a:r>
              <a:rPr lang="en-US" dirty="0" smtClean="0">
                <a:solidFill>
                  <a:srgbClr val="FFFFFF"/>
                </a:solidFill>
              </a:rPr>
              <a:t>Cutting fluids/oils, lubricants, greases, solvents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6899" y="3304280"/>
            <a:ext cx="4446739" cy="34016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48239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Process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1600200"/>
            <a:ext cx="8005784" cy="4525963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Painters</a:t>
            </a:r>
          </a:p>
          <a:p>
            <a:pPr lvl="1"/>
            <a:r>
              <a:rPr lang="en-US" dirty="0" smtClean="0">
                <a:solidFill>
                  <a:srgbClr val="FFFFFF"/>
                </a:solidFill>
              </a:rPr>
              <a:t>Leaded and unleaded paint</a:t>
            </a:r>
          </a:p>
          <a:p>
            <a:pPr lvl="1"/>
            <a:r>
              <a:rPr lang="en-US" dirty="0" smtClean="0">
                <a:solidFill>
                  <a:srgbClr val="FFFFFF"/>
                </a:solidFill>
              </a:rPr>
              <a:t>Exposure to asbestos/MMF, paint thinners, resins</a:t>
            </a:r>
          </a:p>
          <a:p>
            <a:pPr lvl="1"/>
            <a:r>
              <a:rPr lang="en-US" dirty="0" smtClean="0">
                <a:solidFill>
                  <a:srgbClr val="FFFFFF"/>
                </a:solidFill>
              </a:rPr>
              <a:t>Marine paint</a:t>
            </a:r>
          </a:p>
          <a:p>
            <a:pPr lvl="2"/>
            <a:r>
              <a:rPr lang="en-US" dirty="0" smtClean="0">
                <a:solidFill>
                  <a:srgbClr val="FFFFFF"/>
                </a:solidFill>
              </a:rPr>
              <a:t>Anti-fouling paints</a:t>
            </a:r>
          </a:p>
          <a:p>
            <a:pPr lvl="3"/>
            <a:r>
              <a:rPr lang="en-US" dirty="0" smtClean="0">
                <a:solidFill>
                  <a:srgbClr val="FFFFFF"/>
                </a:solidFill>
              </a:rPr>
              <a:t>Copper paint – hemolysis, hepatotoxicity, renal toxicity</a:t>
            </a:r>
          </a:p>
          <a:p>
            <a:pPr lvl="3"/>
            <a:r>
              <a:rPr lang="en-US" dirty="0" err="1" smtClean="0">
                <a:solidFill>
                  <a:srgbClr val="FFFFFF"/>
                </a:solidFill>
              </a:rPr>
              <a:t>Organotin</a:t>
            </a:r>
            <a:r>
              <a:rPr lang="en-US" dirty="0" smtClean="0">
                <a:solidFill>
                  <a:srgbClr val="FFFFFF"/>
                </a:solidFill>
              </a:rPr>
              <a:t> / </a:t>
            </a:r>
            <a:r>
              <a:rPr lang="en-US" dirty="0" err="1" smtClean="0">
                <a:solidFill>
                  <a:srgbClr val="FFFFFF"/>
                </a:solidFill>
              </a:rPr>
              <a:t>tributyltin</a:t>
            </a:r>
            <a:r>
              <a:rPr lang="en-US" dirty="0" smtClean="0">
                <a:solidFill>
                  <a:srgbClr val="FFFFFF"/>
                </a:solidFill>
              </a:rPr>
              <a:t> oxide – MM irritation, </a:t>
            </a:r>
          </a:p>
          <a:p>
            <a:pPr lvl="3"/>
            <a:r>
              <a:rPr lang="en-US" dirty="0" smtClean="0">
                <a:solidFill>
                  <a:srgbClr val="FFFFFF"/>
                </a:solidFill>
              </a:rPr>
              <a:t>“Hard bottom paints”</a:t>
            </a:r>
          </a:p>
          <a:p>
            <a:pPr lvl="4"/>
            <a:r>
              <a:rPr lang="en-US" dirty="0" smtClean="0">
                <a:solidFill>
                  <a:srgbClr val="FFFFFF"/>
                </a:solidFill>
              </a:rPr>
              <a:t>Teflon – polymer fume fever</a:t>
            </a:r>
          </a:p>
          <a:p>
            <a:pPr lvl="4"/>
            <a:endParaRPr lang="en-US" dirty="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9464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Process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1600200"/>
            <a:ext cx="8005784" cy="4525963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Electricians</a:t>
            </a:r>
          </a:p>
          <a:p>
            <a:pPr lvl="1"/>
            <a:r>
              <a:rPr lang="en-US" dirty="0" smtClean="0">
                <a:solidFill>
                  <a:srgbClr val="FFFFFF"/>
                </a:solidFill>
              </a:rPr>
              <a:t>Enclosed spaces</a:t>
            </a:r>
          </a:p>
          <a:p>
            <a:pPr lvl="1"/>
            <a:r>
              <a:rPr lang="en-US" dirty="0" smtClean="0">
                <a:solidFill>
                  <a:srgbClr val="FFFFFF"/>
                </a:solidFill>
              </a:rPr>
              <a:t>Exposed to welding fumes, asbestos/MMFs, when in proximity to welders, pipefitters, </a:t>
            </a:r>
            <a:r>
              <a:rPr lang="en-US" dirty="0" err="1" smtClean="0">
                <a:solidFill>
                  <a:srgbClr val="FFFFFF"/>
                </a:solidFill>
              </a:rPr>
              <a:t>etc</a:t>
            </a:r>
            <a:endParaRPr lang="en-US" dirty="0" smtClean="0">
              <a:solidFill>
                <a:srgbClr val="FFFFFF"/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7004" y="3818676"/>
            <a:ext cx="4359056" cy="2906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98652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Process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1600200"/>
            <a:ext cx="8005784" cy="4525963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Pipefitters</a:t>
            </a:r>
          </a:p>
          <a:p>
            <a:pPr lvl="1"/>
            <a:r>
              <a:rPr lang="en-US" dirty="0" smtClean="0">
                <a:solidFill>
                  <a:srgbClr val="FFFFFF"/>
                </a:solidFill>
              </a:rPr>
              <a:t>Welding, boring</a:t>
            </a:r>
          </a:p>
          <a:p>
            <a:pPr lvl="1"/>
            <a:r>
              <a:rPr lang="en-US" dirty="0" smtClean="0">
                <a:solidFill>
                  <a:srgbClr val="FFFFFF"/>
                </a:solidFill>
              </a:rPr>
              <a:t>Asbestos/MMFs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8838" y="3519942"/>
            <a:ext cx="5781414" cy="2851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77652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Boatbuilding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043488"/>
            <a:ext cx="8161594" cy="51029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57236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Ship vs. Boat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6" name="Content Placeholder 5" descr="port-starboard.jpg"/>
          <p:cNvPicPr>
            <a:picLocks noGrp="1" noChangeAspect="1"/>
          </p:cNvPicPr>
          <p:nvPr>
            <p:ph sz="half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5" r="4162" b="-1"/>
          <a:stretch/>
        </p:blipFill>
        <p:spPr>
          <a:xfrm>
            <a:off x="1" y="2338499"/>
            <a:ext cx="4162548" cy="2602234"/>
          </a:xfrm>
        </p:spPr>
      </p:pic>
      <p:pic>
        <p:nvPicPr>
          <p:cNvPr id="7" name="Content Placeholder 6" descr="boat.png"/>
          <p:cNvPicPr>
            <a:picLocks noGrp="1" noChangeAspect="1"/>
          </p:cNvPicPr>
          <p:nvPr>
            <p:ph sz="half" idx="2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3" r="847"/>
          <a:stretch/>
        </p:blipFill>
        <p:spPr>
          <a:xfrm>
            <a:off x="4162549" y="2338498"/>
            <a:ext cx="4981451" cy="3115539"/>
          </a:xfrm>
        </p:spPr>
      </p:pic>
    </p:spTree>
    <p:extLst>
      <p:ext uri="{BB962C8B-B14F-4D97-AF65-F5344CB8AC3E}">
        <p14:creationId xmlns:p14="http://schemas.microsoft.com/office/powerpoint/2010/main" val="918474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Boatbuilding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4" name="Content Placeholder 3" descr="crw0713_murphy01_0.jpg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79" b="5879"/>
          <a:stretch>
            <a:fillRect/>
          </a:stretch>
        </p:blipFill>
        <p:spPr/>
      </p:pic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495800" cy="4525963"/>
          </a:xfrm>
        </p:spPr>
        <p:txBody>
          <a:bodyPr>
            <a:normAutofit/>
          </a:bodyPr>
          <a:lstStyle/>
          <a:p>
            <a:r>
              <a:rPr lang="en-US" dirty="0" smtClean="0"/>
              <a:t>Mold – wood/plastic</a:t>
            </a:r>
          </a:p>
          <a:p>
            <a:r>
              <a:rPr lang="en-US" dirty="0" smtClean="0"/>
              <a:t>Covered by brush or spray with resin/fiberglass</a:t>
            </a:r>
          </a:p>
          <a:p>
            <a:pPr lvl="1"/>
            <a:r>
              <a:rPr lang="en-US" dirty="0" smtClean="0"/>
              <a:t>Resins- polyesters, epoxies, polyamides, </a:t>
            </a:r>
            <a:r>
              <a:rPr lang="en-US" dirty="0" err="1" smtClean="0"/>
              <a:t>phenolics</a:t>
            </a:r>
            <a:endParaRPr lang="en-US" dirty="0" smtClean="0"/>
          </a:p>
          <a:p>
            <a:pPr lvl="1"/>
            <a:r>
              <a:rPr lang="en-US" dirty="0" smtClean="0"/>
              <a:t>Solvents – </a:t>
            </a:r>
            <a:r>
              <a:rPr lang="en-US" dirty="0" smtClean="0">
                <a:solidFill>
                  <a:srgbClr val="FFFF00"/>
                </a:solidFill>
              </a:rPr>
              <a:t>styrene, </a:t>
            </a:r>
            <a:r>
              <a:rPr lang="en-US" dirty="0" err="1" smtClean="0">
                <a:solidFill>
                  <a:srgbClr val="FFFF00"/>
                </a:solidFill>
              </a:rPr>
              <a:t>methylethylketone</a:t>
            </a:r>
            <a:r>
              <a:rPr lang="en-US" dirty="0" smtClean="0">
                <a:solidFill>
                  <a:srgbClr val="FFFF00"/>
                </a:solidFill>
              </a:rPr>
              <a:t>(MEK)</a:t>
            </a:r>
            <a:r>
              <a:rPr lang="en-US" dirty="0" smtClean="0"/>
              <a:t>, acetone, methanol</a:t>
            </a:r>
          </a:p>
          <a:p>
            <a:pPr lvl="1"/>
            <a:r>
              <a:rPr lang="en-US" dirty="0" smtClean="0"/>
              <a:t>Catalysts</a:t>
            </a:r>
          </a:p>
          <a:p>
            <a:pPr lvl="1"/>
            <a:r>
              <a:rPr lang="en-US" dirty="0" smtClean="0"/>
              <a:t>Pigments</a:t>
            </a:r>
          </a:p>
        </p:txBody>
      </p:sp>
    </p:spTree>
    <p:extLst>
      <p:ext uri="{BB962C8B-B14F-4D97-AF65-F5344CB8AC3E}">
        <p14:creationId xmlns:p14="http://schemas.microsoft.com/office/powerpoint/2010/main" val="3506856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Boatbuilding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5" name="Picture 4" descr="Controlled-spray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818" y="2062163"/>
            <a:ext cx="8128000" cy="40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515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Styrene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Vinyl benzene (C8H8) – slightly yellow, oily liquid, pungent sweet odor</a:t>
            </a:r>
          </a:p>
          <a:p>
            <a:r>
              <a:rPr lang="en-US" dirty="0" smtClean="0"/>
              <a:t>Acute exposure = </a:t>
            </a:r>
            <a:r>
              <a:rPr lang="en-US" dirty="0" smtClean="0">
                <a:solidFill>
                  <a:srgbClr val="FFFF00"/>
                </a:solidFill>
              </a:rPr>
              <a:t>mucosal irritation</a:t>
            </a:r>
            <a:r>
              <a:rPr lang="en-US" dirty="0" smtClean="0"/>
              <a:t>(115ppm), </a:t>
            </a:r>
            <a:r>
              <a:rPr lang="en-US" dirty="0" smtClean="0">
                <a:solidFill>
                  <a:srgbClr val="FFFF00"/>
                </a:solidFill>
              </a:rPr>
              <a:t>inebriation and ataxia </a:t>
            </a:r>
            <a:r>
              <a:rPr lang="en-US" dirty="0" smtClean="0"/>
              <a:t>(375ppm)</a:t>
            </a:r>
          </a:p>
          <a:p>
            <a:r>
              <a:rPr lang="en-US" dirty="0" smtClean="0"/>
              <a:t>Chronic exposure = M/S</a:t>
            </a:r>
            <a:r>
              <a:rPr lang="en-US" dirty="0" smtClean="0">
                <a:solidFill>
                  <a:srgbClr val="FFFF00"/>
                </a:solidFill>
              </a:rPr>
              <a:t> neuropathy, neurobehavioral effects </a:t>
            </a:r>
          </a:p>
          <a:p>
            <a:r>
              <a:rPr lang="en-US" dirty="0" smtClean="0"/>
              <a:t>Metabolized to </a:t>
            </a:r>
            <a:r>
              <a:rPr lang="en-US" dirty="0" smtClean="0">
                <a:solidFill>
                  <a:srgbClr val="FFFF00"/>
                </a:solidFill>
              </a:rPr>
              <a:t>styrene 7,8-oxide</a:t>
            </a:r>
            <a:r>
              <a:rPr lang="en-US" dirty="0" smtClean="0"/>
              <a:t>, decreases brain glutathione and leads to oxidative damage</a:t>
            </a:r>
          </a:p>
          <a:p>
            <a:r>
              <a:rPr lang="en-US" dirty="0" smtClean="0"/>
              <a:t>Further metabolized to </a:t>
            </a:r>
            <a:r>
              <a:rPr lang="en-US" dirty="0" err="1" smtClean="0">
                <a:solidFill>
                  <a:srgbClr val="FFFF00"/>
                </a:solidFill>
              </a:rPr>
              <a:t>mendelic</a:t>
            </a:r>
            <a:r>
              <a:rPr lang="en-US" dirty="0" smtClean="0">
                <a:solidFill>
                  <a:srgbClr val="FFFF00"/>
                </a:solidFill>
              </a:rPr>
              <a:t> acid </a:t>
            </a:r>
            <a:r>
              <a:rPr lang="en-US" dirty="0" smtClean="0"/>
              <a:t>and phenyl </a:t>
            </a:r>
            <a:r>
              <a:rPr lang="en-US" dirty="0" err="1" smtClean="0"/>
              <a:t>glyoxylic</a:t>
            </a:r>
            <a:r>
              <a:rPr lang="en-US" dirty="0" smtClean="0"/>
              <a:t> acid </a:t>
            </a:r>
          </a:p>
        </p:txBody>
      </p:sp>
      <p:pic>
        <p:nvPicPr>
          <p:cNvPr id="7" name="Picture 6" descr="mfcd00008612-mediu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4988" y="274638"/>
            <a:ext cx="2317972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5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Methyl ethyl ketone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MEK, 2-butanone</a:t>
            </a:r>
            <a:endParaRPr lang="en-US" dirty="0"/>
          </a:p>
          <a:p>
            <a:r>
              <a:rPr lang="en-US" dirty="0" smtClean="0"/>
              <a:t>Acute exposure – mucosal irritation, inebriation, headache</a:t>
            </a:r>
          </a:p>
          <a:p>
            <a:r>
              <a:rPr lang="en-US" dirty="0" smtClean="0"/>
              <a:t>Little evidence of chronic neurotoxicity – studies include patients exposed to multiple solvents. </a:t>
            </a:r>
            <a:endParaRPr lang="en-US" dirty="0"/>
          </a:p>
        </p:txBody>
      </p:sp>
      <p:pic>
        <p:nvPicPr>
          <p:cNvPr id="4" name="Picture 3" descr="H_HP742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6138" y="0"/>
            <a:ext cx="1947862" cy="1947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242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Shipbreaking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4" name="Content Placeholder 3" descr="article-2610478-1D4445E300000578-339_964x515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0" r="143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430344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Shipbreaking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5" name="Content Placeholder 4" descr="Alang-Shipbreaking-Yards.jpe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3" b="81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4715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Shipbreaking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5" name="Content Placeholder 4" descr="shipbreakers-opener-990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53" b="875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0146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Shipbreaking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4" name="Content Placeholder 3" descr="Bangladesh_ship_Breaking_7374_PRINT-2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53" b="875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413065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Shipbreaking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5" name="Content Placeholder 4" descr="Shipbreaking-Records-2015-final.jpg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52" t="11926" b="-387"/>
          <a:stretch/>
        </p:blipFill>
        <p:spPr>
          <a:xfrm>
            <a:off x="2533389" y="1287049"/>
            <a:ext cx="4102274" cy="5257800"/>
          </a:xfrm>
        </p:spPr>
      </p:pic>
    </p:spTree>
    <p:extLst>
      <p:ext uri="{BB962C8B-B14F-4D97-AF65-F5344CB8AC3E}">
        <p14:creationId xmlns:p14="http://schemas.microsoft.com/office/powerpoint/2010/main" val="93124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Ship building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Increasingly large business in the US and Thailand</a:t>
            </a:r>
          </a:p>
          <a:p>
            <a:pPr lvl="1"/>
            <a:r>
              <a:rPr lang="en-US" dirty="0" smtClean="0"/>
              <a:t>Enclosed spaces</a:t>
            </a:r>
          </a:p>
          <a:p>
            <a:pPr lvl="1"/>
            <a:r>
              <a:rPr lang="en-US" dirty="0" smtClean="0"/>
              <a:t>Silica, metals, solvents</a:t>
            </a:r>
          </a:p>
          <a:p>
            <a:pPr lvl="1"/>
            <a:r>
              <a:rPr lang="en-US" dirty="0" smtClean="0"/>
              <a:t>Copper</a:t>
            </a:r>
          </a:p>
          <a:p>
            <a:pPr lvl="1"/>
            <a:r>
              <a:rPr lang="en-US" dirty="0" smtClean="0"/>
              <a:t>Asbestos, MMFs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1800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Industry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U.S. </a:t>
            </a:r>
            <a:endParaRPr lang="en-US" dirty="0"/>
          </a:p>
          <a:p>
            <a:pPr lvl="1"/>
            <a:r>
              <a:rPr lang="en-US" dirty="0" smtClean="0"/>
              <a:t>First Tier (6), (ships &gt; 383 feet)</a:t>
            </a:r>
          </a:p>
          <a:p>
            <a:pPr lvl="1"/>
            <a:r>
              <a:rPr lang="en-US" dirty="0" smtClean="0"/>
              <a:t>569 total shipyards</a:t>
            </a:r>
          </a:p>
          <a:p>
            <a:pPr lvl="1"/>
            <a:r>
              <a:rPr lang="en-US" dirty="0" smtClean="0"/>
              <a:t>111,905 employees</a:t>
            </a:r>
          </a:p>
          <a:p>
            <a:r>
              <a:rPr lang="en-US" dirty="0" err="1" smtClean="0"/>
              <a:t>US$25</a:t>
            </a:r>
            <a:r>
              <a:rPr lang="en-US" dirty="0" smtClean="0"/>
              <a:t> billion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13652" y="6350550"/>
            <a:ext cx="79644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Spring 2015 Industry Study; Shipbuilding, Dwight D. Eisenhower School for National Security and Resource Strategy; National Defense University; </a:t>
            </a:r>
          </a:p>
          <a:p>
            <a:r>
              <a:rPr lang="en-US" sz="1000" dirty="0"/>
              <a:t>http://</a:t>
            </a:r>
            <a:r>
              <a:rPr lang="en-US" sz="1000" dirty="0" err="1"/>
              <a:t>es.ndu.edu</a:t>
            </a:r>
            <a:r>
              <a:rPr lang="en-US" sz="1000" dirty="0"/>
              <a:t>/Portals/75/Documents/industry-study/reports/2015/es-is-report-shipbuilding-2015.pdf</a:t>
            </a:r>
          </a:p>
        </p:txBody>
      </p:sp>
      <p:sp>
        <p:nvSpPr>
          <p:cNvPr id="6" name="AutoShape 2" descr="USS John King (DDG-3) at Norfolk Navy Yard 1983.JPE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1158" y="2864090"/>
            <a:ext cx="4175603" cy="3123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9139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Boat building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Increasingly large business in the US and Thailand</a:t>
            </a:r>
          </a:p>
          <a:p>
            <a:pPr lvl="1"/>
            <a:r>
              <a:rPr lang="en-US" dirty="0" smtClean="0"/>
              <a:t>Enclosed spaces</a:t>
            </a:r>
          </a:p>
          <a:p>
            <a:pPr lvl="1"/>
            <a:r>
              <a:rPr lang="en-US" dirty="0" smtClean="0"/>
              <a:t>Solvents</a:t>
            </a:r>
          </a:p>
          <a:p>
            <a:pPr lvl="1"/>
            <a:r>
              <a:rPr lang="en-US" dirty="0" smtClean="0"/>
              <a:t>Styrene</a:t>
            </a:r>
          </a:p>
          <a:p>
            <a:pPr lvl="1"/>
            <a:r>
              <a:rPr lang="en-US" dirty="0" smtClean="0"/>
              <a:t>MEK</a:t>
            </a:r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9970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Ship breaking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Large business in India, Bangladesh, China</a:t>
            </a:r>
          </a:p>
          <a:p>
            <a:r>
              <a:rPr lang="en-US" dirty="0" smtClean="0"/>
              <a:t>Occupational physical hazards</a:t>
            </a:r>
          </a:p>
          <a:p>
            <a:r>
              <a:rPr lang="en-US" dirty="0" smtClean="0"/>
              <a:t>Toxicological hazards:</a:t>
            </a:r>
          </a:p>
          <a:p>
            <a:pPr lvl="1"/>
            <a:r>
              <a:rPr lang="en-US" dirty="0" smtClean="0"/>
              <a:t>Metals, asbestos, MMFs</a:t>
            </a:r>
          </a:p>
          <a:p>
            <a:pPr lvl="1"/>
            <a:r>
              <a:rPr lang="en-US" dirty="0" smtClean="0"/>
              <a:t>Paints, solvents</a:t>
            </a:r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8081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Questions and discussion…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362" name="Picture 2" descr="http://www.brucesussman.com/wp-content/uploads/2011/12/ohsu-tram-view-portland-mt-hood-oregon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652587"/>
            <a:ext cx="9254067" cy="5205413"/>
          </a:xfrm>
          <a:prstGeom prst="rect">
            <a:avLst/>
          </a:prstGeom>
          <a:noFill/>
        </p:spPr>
      </p:pic>
      <p:pic>
        <p:nvPicPr>
          <p:cNvPr id="15366" name="Picture 6" descr="http://continuumliving.us/wp-content/uploads/2011/12/logo_ohs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600200"/>
            <a:ext cx="1828800" cy="182880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83310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Industry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6" name="AutoShape 2" descr="USS John King (DDG-3) at Norfolk Navy Yard 1983.JPE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72331" y="6244493"/>
            <a:ext cx="47772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Shipbuilding and repairing industry in Thailand; Thai Shipbuilding and repairing industry; </a:t>
            </a:r>
            <a:r>
              <a:rPr lang="en-US" sz="1000" dirty="0" err="1"/>
              <a:t>www.asef2015.com</a:t>
            </a:r>
            <a:r>
              <a:rPr lang="en-US" sz="1000" dirty="0"/>
              <a:t>/</a:t>
            </a:r>
            <a:r>
              <a:rPr lang="en-US" sz="1000" dirty="0" err="1"/>
              <a:t>asef2007</a:t>
            </a:r>
            <a:r>
              <a:rPr lang="en-US" sz="1000" dirty="0"/>
              <a:t>/PDF/3.%</a:t>
            </a:r>
            <a:r>
              <a:rPr lang="en-US" sz="1000" dirty="0" err="1"/>
              <a:t>20</a:t>
            </a:r>
            <a:r>
              <a:rPr lang="en-US" sz="1000" b="1" dirty="0" err="1"/>
              <a:t>Shipbuilding</a:t>
            </a:r>
            <a:r>
              <a:rPr lang="en-US" sz="1000" dirty="0" err="1"/>
              <a:t>_Industry_in_</a:t>
            </a:r>
            <a:r>
              <a:rPr lang="en-US" sz="1000" b="1" dirty="0" err="1"/>
              <a:t>Thailand</a:t>
            </a:r>
            <a:r>
              <a:rPr lang="en-US" sz="1000" dirty="0" err="1"/>
              <a:t>.pdf</a:t>
            </a:r>
            <a:endParaRPr lang="en-US" sz="10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687" y="201754"/>
            <a:ext cx="7897298" cy="59244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47286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 descr="3. Shipbuilding_Industry_in_Thailand (dragged).pdf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6" b="4103"/>
          <a:stretch/>
        </p:blipFill>
        <p:spPr>
          <a:xfrm>
            <a:off x="457200" y="423313"/>
            <a:ext cx="8229600" cy="5900735"/>
          </a:xfrm>
        </p:spPr>
      </p:pic>
      <p:sp>
        <p:nvSpPr>
          <p:cNvPr id="7" name="TextBox 6"/>
          <p:cNvSpPr txBox="1"/>
          <p:nvPr/>
        </p:nvSpPr>
        <p:spPr>
          <a:xfrm>
            <a:off x="172331" y="6459029"/>
            <a:ext cx="47772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Shipbuilding and repairing industry in Thailand; Thai Shipbuilding and repairing industry; </a:t>
            </a:r>
            <a:r>
              <a:rPr lang="en-US" sz="1000" dirty="0" err="1"/>
              <a:t>www.asef2015.com</a:t>
            </a:r>
            <a:r>
              <a:rPr lang="en-US" sz="1000" dirty="0"/>
              <a:t>/</a:t>
            </a:r>
            <a:r>
              <a:rPr lang="en-US" sz="1000" dirty="0" err="1"/>
              <a:t>asef2007</a:t>
            </a:r>
            <a:r>
              <a:rPr lang="en-US" sz="1000" dirty="0"/>
              <a:t>/PDF/3.%</a:t>
            </a:r>
            <a:r>
              <a:rPr lang="en-US" sz="1000" dirty="0" err="1"/>
              <a:t>20</a:t>
            </a:r>
            <a:r>
              <a:rPr lang="en-US" sz="1000" b="1" dirty="0" err="1"/>
              <a:t>Shipbuilding</a:t>
            </a:r>
            <a:r>
              <a:rPr lang="en-US" sz="1000" dirty="0" err="1"/>
              <a:t>_Industry_in_</a:t>
            </a:r>
            <a:r>
              <a:rPr lang="en-US" sz="1000" b="1" dirty="0" err="1"/>
              <a:t>Thailand</a:t>
            </a:r>
            <a:r>
              <a:rPr lang="en-US" sz="1000" dirty="0" err="1"/>
              <a:t>.pdf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091006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479667" y="3122407"/>
            <a:ext cx="18466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baseline="30000" dirty="0"/>
              <a:t> 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235462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Shipbuilding - Thailand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57200" y="1600200"/>
            <a:ext cx="3726116" cy="4525963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Offshore support vessels</a:t>
            </a:r>
          </a:p>
          <a:p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Naval vessels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Merchant vessels</a:t>
            </a:r>
            <a:endParaRPr lang="en-US" dirty="0"/>
          </a:p>
        </p:txBody>
      </p:sp>
      <p:pic>
        <p:nvPicPr>
          <p:cNvPr id="8" name="Picture 7" descr="product-20140404-10531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9667" y="1249544"/>
            <a:ext cx="3195848" cy="157287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79667" y="2944973"/>
            <a:ext cx="3195848" cy="182619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/>
          <a:srcRect t="21935" b="9463"/>
          <a:stretch/>
        </p:blipFill>
        <p:spPr>
          <a:xfrm>
            <a:off x="4479667" y="4869211"/>
            <a:ext cx="3195848" cy="1644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398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Process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Huge industry with many varied skilled laborers</a:t>
            </a:r>
          </a:p>
          <a:p>
            <a:r>
              <a:rPr lang="en-US" dirty="0" smtClean="0"/>
              <a:t>Hull block construction method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142" y="3280591"/>
            <a:ext cx="4845653" cy="3414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96347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Process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15" name="Content Placeholder 14" descr="ST52-3_DIN_Alloy_Steel_Plate_Sheet.jp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18" r="16618"/>
          <a:stretch>
            <a:fillRect/>
          </a:stretch>
        </p:blipFill>
        <p:spPr/>
      </p:pic>
      <p:pic>
        <p:nvPicPr>
          <p:cNvPr id="16" name="Content Placeholder 15" descr="Stainless-Steel-Plate.jp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38" r="1653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601651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ac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 Black .thmx</Template>
  <TotalTime>6596</TotalTime>
  <Words>865</Words>
  <Application>Microsoft Office PowerPoint</Application>
  <PresentationFormat>On-screen Show (4:3)</PresentationFormat>
  <Paragraphs>226</Paragraphs>
  <Slides>42</Slides>
  <Notes>27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3" baseType="lpstr">
      <vt:lpstr>Black</vt:lpstr>
      <vt:lpstr>Ship- and boat-building industries</vt:lpstr>
      <vt:lpstr>Objectives</vt:lpstr>
      <vt:lpstr>Ship vs. Boat</vt:lpstr>
      <vt:lpstr>Industry</vt:lpstr>
      <vt:lpstr>Industry</vt:lpstr>
      <vt:lpstr>PowerPoint Presentation</vt:lpstr>
      <vt:lpstr>Shipbuilding - Thailand</vt:lpstr>
      <vt:lpstr>Process</vt:lpstr>
      <vt:lpstr>Process</vt:lpstr>
      <vt:lpstr>Process</vt:lpstr>
      <vt:lpstr>Process</vt:lpstr>
      <vt:lpstr>Process</vt:lpstr>
      <vt:lpstr>Process</vt:lpstr>
      <vt:lpstr>Process</vt:lpstr>
      <vt:lpstr>Process</vt:lpstr>
      <vt:lpstr>Process</vt:lpstr>
      <vt:lpstr>Process</vt:lpstr>
      <vt:lpstr>Simple Silicosis</vt:lpstr>
      <vt:lpstr>Simple Silicosis</vt:lpstr>
      <vt:lpstr>Silicosis</vt:lpstr>
      <vt:lpstr>Process</vt:lpstr>
      <vt:lpstr>Asbestos</vt:lpstr>
      <vt:lpstr>MMMFs</vt:lpstr>
      <vt:lpstr>Process</vt:lpstr>
      <vt:lpstr>Process</vt:lpstr>
      <vt:lpstr>Process</vt:lpstr>
      <vt:lpstr>Process</vt:lpstr>
      <vt:lpstr>Process</vt:lpstr>
      <vt:lpstr>Boatbuilding</vt:lpstr>
      <vt:lpstr>Boatbuilding</vt:lpstr>
      <vt:lpstr>Boatbuilding</vt:lpstr>
      <vt:lpstr>Styrene</vt:lpstr>
      <vt:lpstr>Methyl ethyl ketone</vt:lpstr>
      <vt:lpstr>Shipbreaking</vt:lpstr>
      <vt:lpstr>Shipbreaking</vt:lpstr>
      <vt:lpstr>Shipbreaking</vt:lpstr>
      <vt:lpstr>Shipbreaking</vt:lpstr>
      <vt:lpstr>Shipbreaking</vt:lpstr>
      <vt:lpstr>Ship building</vt:lpstr>
      <vt:lpstr>Boat building</vt:lpstr>
      <vt:lpstr>Ship breaking</vt:lpstr>
      <vt:lpstr>Questions and discussion…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Biomonitoring, biomarkers, environmental sampling, PPE, pre-employment screening</dc:title>
  <dc:creator>Rob Hendrickson</dc:creator>
  <cp:lastModifiedBy>Admin</cp:lastModifiedBy>
  <cp:revision>30</cp:revision>
  <dcterms:created xsi:type="dcterms:W3CDTF">2016-12-10T05:14:56Z</dcterms:created>
  <dcterms:modified xsi:type="dcterms:W3CDTF">2017-01-18T03:59:33Z</dcterms:modified>
</cp:coreProperties>
</file>